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7" r:id="rId2"/>
    <p:sldId id="258" r:id="rId3"/>
    <p:sldId id="259"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4" autoAdjust="0"/>
    <p:restoredTop sz="94660"/>
  </p:normalViewPr>
  <p:slideViewPr>
    <p:cSldViewPr snapToGrid="0">
      <p:cViewPr varScale="1">
        <p:scale>
          <a:sx n="82" d="100"/>
          <a:sy n="82" d="100"/>
        </p:scale>
        <p:origin x="490" y="72"/>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352474-A1F1-4747-936D-7AA88A8A3132}"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80D08-E76A-48DC-BA18-578F8EC3B3BB}" type="slidenum">
              <a:rPr lang="en-US" smtClean="0"/>
              <a:t>‹#›</a:t>
            </a:fld>
            <a:endParaRPr lang="en-US"/>
          </a:p>
        </p:txBody>
      </p:sp>
    </p:spTree>
    <p:extLst>
      <p:ext uri="{BB962C8B-B14F-4D97-AF65-F5344CB8AC3E}">
        <p14:creationId xmlns:p14="http://schemas.microsoft.com/office/powerpoint/2010/main" val="56458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352474-A1F1-4747-936D-7AA88A8A3132}"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80D08-E76A-48DC-BA18-578F8EC3B3BB}" type="slidenum">
              <a:rPr lang="en-US" smtClean="0"/>
              <a:t>‹#›</a:t>
            </a:fld>
            <a:endParaRPr lang="en-US"/>
          </a:p>
        </p:txBody>
      </p:sp>
    </p:spTree>
    <p:extLst>
      <p:ext uri="{BB962C8B-B14F-4D97-AF65-F5344CB8AC3E}">
        <p14:creationId xmlns:p14="http://schemas.microsoft.com/office/powerpoint/2010/main" val="1316029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352474-A1F1-4747-936D-7AA88A8A3132}"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80D08-E76A-48DC-BA18-578F8EC3B3B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33732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352474-A1F1-4747-936D-7AA88A8A3132}"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80D08-E76A-48DC-BA18-578F8EC3B3BB}" type="slidenum">
              <a:rPr lang="en-US" smtClean="0"/>
              <a:t>‹#›</a:t>
            </a:fld>
            <a:endParaRPr lang="en-US"/>
          </a:p>
        </p:txBody>
      </p:sp>
    </p:spTree>
    <p:extLst>
      <p:ext uri="{BB962C8B-B14F-4D97-AF65-F5344CB8AC3E}">
        <p14:creationId xmlns:p14="http://schemas.microsoft.com/office/powerpoint/2010/main" val="3083859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352474-A1F1-4747-936D-7AA88A8A3132}"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80D08-E76A-48DC-BA18-578F8EC3B3B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31253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352474-A1F1-4747-936D-7AA88A8A3132}"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80D08-E76A-48DC-BA18-578F8EC3B3BB}" type="slidenum">
              <a:rPr lang="en-US" smtClean="0"/>
              <a:t>‹#›</a:t>
            </a:fld>
            <a:endParaRPr lang="en-US"/>
          </a:p>
        </p:txBody>
      </p:sp>
    </p:spTree>
    <p:extLst>
      <p:ext uri="{BB962C8B-B14F-4D97-AF65-F5344CB8AC3E}">
        <p14:creationId xmlns:p14="http://schemas.microsoft.com/office/powerpoint/2010/main" val="1341219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52474-A1F1-4747-936D-7AA88A8A3132}"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80D08-E76A-48DC-BA18-578F8EC3B3BB}" type="slidenum">
              <a:rPr lang="en-US" smtClean="0"/>
              <a:t>‹#›</a:t>
            </a:fld>
            <a:endParaRPr lang="en-US"/>
          </a:p>
        </p:txBody>
      </p:sp>
    </p:spTree>
    <p:extLst>
      <p:ext uri="{BB962C8B-B14F-4D97-AF65-F5344CB8AC3E}">
        <p14:creationId xmlns:p14="http://schemas.microsoft.com/office/powerpoint/2010/main" val="1589852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52474-A1F1-4747-936D-7AA88A8A3132}"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80D08-E76A-48DC-BA18-578F8EC3B3BB}" type="slidenum">
              <a:rPr lang="en-US" smtClean="0"/>
              <a:t>‹#›</a:t>
            </a:fld>
            <a:endParaRPr lang="en-US"/>
          </a:p>
        </p:txBody>
      </p:sp>
    </p:spTree>
    <p:extLst>
      <p:ext uri="{BB962C8B-B14F-4D97-AF65-F5344CB8AC3E}">
        <p14:creationId xmlns:p14="http://schemas.microsoft.com/office/powerpoint/2010/main" val="52329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52474-A1F1-4747-936D-7AA88A8A3132}"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80D08-E76A-48DC-BA18-578F8EC3B3BB}" type="slidenum">
              <a:rPr lang="en-US" smtClean="0"/>
              <a:t>‹#›</a:t>
            </a:fld>
            <a:endParaRPr lang="en-US"/>
          </a:p>
        </p:txBody>
      </p:sp>
    </p:spTree>
    <p:extLst>
      <p:ext uri="{BB962C8B-B14F-4D97-AF65-F5344CB8AC3E}">
        <p14:creationId xmlns:p14="http://schemas.microsoft.com/office/powerpoint/2010/main" val="1014217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352474-A1F1-4747-936D-7AA88A8A3132}"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80D08-E76A-48DC-BA18-578F8EC3B3BB}" type="slidenum">
              <a:rPr lang="en-US" smtClean="0"/>
              <a:t>‹#›</a:t>
            </a:fld>
            <a:endParaRPr lang="en-US"/>
          </a:p>
        </p:txBody>
      </p:sp>
    </p:spTree>
    <p:extLst>
      <p:ext uri="{BB962C8B-B14F-4D97-AF65-F5344CB8AC3E}">
        <p14:creationId xmlns:p14="http://schemas.microsoft.com/office/powerpoint/2010/main" val="394507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352474-A1F1-4747-936D-7AA88A8A3132}"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80D08-E76A-48DC-BA18-578F8EC3B3BB}" type="slidenum">
              <a:rPr lang="en-US" smtClean="0"/>
              <a:t>‹#›</a:t>
            </a:fld>
            <a:endParaRPr lang="en-US"/>
          </a:p>
        </p:txBody>
      </p:sp>
    </p:spTree>
    <p:extLst>
      <p:ext uri="{BB962C8B-B14F-4D97-AF65-F5344CB8AC3E}">
        <p14:creationId xmlns:p14="http://schemas.microsoft.com/office/powerpoint/2010/main" val="332029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352474-A1F1-4747-936D-7AA88A8A3132}" type="datetimeFigureOut">
              <a:rPr lang="en-US" smtClean="0"/>
              <a:t>4/24/2024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180D08-E76A-48DC-BA18-578F8EC3B3BB}" type="slidenum">
              <a:rPr lang="en-US" smtClean="0"/>
              <a:t>‹#›</a:t>
            </a:fld>
            <a:endParaRPr lang="en-US"/>
          </a:p>
        </p:txBody>
      </p:sp>
    </p:spTree>
    <p:extLst>
      <p:ext uri="{BB962C8B-B14F-4D97-AF65-F5344CB8AC3E}">
        <p14:creationId xmlns:p14="http://schemas.microsoft.com/office/powerpoint/2010/main" val="88654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352474-A1F1-4747-936D-7AA88A8A3132}" type="datetimeFigureOut">
              <a:rPr lang="en-US" smtClean="0"/>
              <a:t>4/24/2024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180D08-E76A-48DC-BA18-578F8EC3B3BB}" type="slidenum">
              <a:rPr lang="en-US" smtClean="0"/>
              <a:t>‹#›</a:t>
            </a:fld>
            <a:endParaRPr lang="en-US"/>
          </a:p>
        </p:txBody>
      </p:sp>
    </p:spTree>
    <p:extLst>
      <p:ext uri="{BB962C8B-B14F-4D97-AF65-F5344CB8AC3E}">
        <p14:creationId xmlns:p14="http://schemas.microsoft.com/office/powerpoint/2010/main" val="254191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52474-A1F1-4747-936D-7AA88A8A3132}" type="datetimeFigureOut">
              <a:rPr lang="en-US" smtClean="0"/>
              <a:t>4/24/2024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180D08-E76A-48DC-BA18-578F8EC3B3BB}" type="slidenum">
              <a:rPr lang="en-US" smtClean="0"/>
              <a:t>‹#›</a:t>
            </a:fld>
            <a:endParaRPr lang="en-US"/>
          </a:p>
        </p:txBody>
      </p:sp>
    </p:spTree>
    <p:extLst>
      <p:ext uri="{BB962C8B-B14F-4D97-AF65-F5344CB8AC3E}">
        <p14:creationId xmlns:p14="http://schemas.microsoft.com/office/powerpoint/2010/main" val="14261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352474-A1F1-4747-936D-7AA88A8A3132}"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80D08-E76A-48DC-BA18-578F8EC3B3BB}" type="slidenum">
              <a:rPr lang="en-US" smtClean="0"/>
              <a:t>‹#›</a:t>
            </a:fld>
            <a:endParaRPr lang="en-US"/>
          </a:p>
        </p:txBody>
      </p:sp>
    </p:spTree>
    <p:extLst>
      <p:ext uri="{BB962C8B-B14F-4D97-AF65-F5344CB8AC3E}">
        <p14:creationId xmlns:p14="http://schemas.microsoft.com/office/powerpoint/2010/main" val="3582649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352474-A1F1-4747-936D-7AA88A8A3132}"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80D08-E76A-48DC-BA18-578F8EC3B3BB}" type="slidenum">
              <a:rPr lang="en-US" smtClean="0"/>
              <a:t>‹#›</a:t>
            </a:fld>
            <a:endParaRPr lang="en-US"/>
          </a:p>
        </p:txBody>
      </p:sp>
    </p:spTree>
    <p:extLst>
      <p:ext uri="{BB962C8B-B14F-4D97-AF65-F5344CB8AC3E}">
        <p14:creationId xmlns:p14="http://schemas.microsoft.com/office/powerpoint/2010/main" val="2487025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352474-A1F1-4747-936D-7AA88A8A3132}" type="datetimeFigureOut">
              <a:rPr lang="en-US" smtClean="0"/>
              <a:t>4/24/2024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B180D08-E76A-48DC-BA18-578F8EC3B3BB}" type="slidenum">
              <a:rPr lang="en-US" smtClean="0"/>
              <a:t>‹#›</a:t>
            </a:fld>
            <a:endParaRPr lang="en-US"/>
          </a:p>
        </p:txBody>
      </p:sp>
    </p:spTree>
    <p:extLst>
      <p:ext uri="{BB962C8B-B14F-4D97-AF65-F5344CB8AC3E}">
        <p14:creationId xmlns:p14="http://schemas.microsoft.com/office/powerpoint/2010/main" val="107850589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8000">
              <a:schemeClr val="accent1">
                <a:alpha val="28000"/>
              </a:schemeClr>
            </a:gs>
            <a:gs pos="0">
              <a:schemeClr val="accent2">
                <a:alpha val="59000"/>
              </a:schemeClr>
            </a:gs>
            <a:gs pos="59000">
              <a:schemeClr val="bg1"/>
            </a:gs>
          </a:gsLst>
          <a:lin ang="54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E17736-FFF2-46FD-9FAA-D3BE6F017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9473" y="4924006"/>
            <a:ext cx="2399606" cy="1584429"/>
          </a:xfrm>
          <a:prstGeom prst="rect">
            <a:avLst/>
          </a:prstGeom>
        </p:spPr>
      </p:pic>
      <p:sp>
        <p:nvSpPr>
          <p:cNvPr id="11" name="TextBox 10">
            <a:extLst>
              <a:ext uri="{FF2B5EF4-FFF2-40B4-BE49-F238E27FC236}">
                <a16:creationId xmlns:a16="http://schemas.microsoft.com/office/drawing/2014/main" id="{553A9CEA-4C22-468D-A4EF-9901B765DF9C}"/>
              </a:ext>
            </a:extLst>
          </p:cNvPr>
          <p:cNvSpPr txBox="1"/>
          <p:nvPr/>
        </p:nvSpPr>
        <p:spPr>
          <a:xfrm>
            <a:off x="3035808" y="6428495"/>
            <a:ext cx="6259496" cy="338554"/>
          </a:xfrm>
          <a:prstGeom prst="rect">
            <a:avLst/>
          </a:prstGeom>
          <a:noFill/>
        </p:spPr>
        <p:txBody>
          <a:bodyPr wrap="square" rtlCol="0">
            <a:spAutoFit/>
          </a:bodyPr>
          <a:lstStyle/>
          <a:p>
            <a:pPr algn="ctr"/>
            <a:r>
              <a:rPr lang="en-US" sz="1400" dirty="0"/>
              <a:t>21016 80thAve. Suite 10, Frankfort, IL,60423</a:t>
            </a:r>
            <a:r>
              <a:rPr lang="en-US" sz="1400" dirty="0">
                <a:solidFill>
                  <a:srgbClr val="00B050"/>
                </a:solidFill>
              </a:rPr>
              <a:t>    </a:t>
            </a:r>
            <a:r>
              <a:rPr lang="en-US" sz="1600" dirty="0">
                <a:solidFill>
                  <a:srgbClr val="00B050"/>
                </a:solidFill>
              </a:rPr>
              <a:t>www.hgmotive.com</a:t>
            </a:r>
          </a:p>
        </p:txBody>
      </p:sp>
      <p:sp>
        <p:nvSpPr>
          <p:cNvPr id="22" name="Rectangle 21">
            <a:extLst>
              <a:ext uri="{FF2B5EF4-FFF2-40B4-BE49-F238E27FC236}">
                <a16:creationId xmlns:a16="http://schemas.microsoft.com/office/drawing/2014/main" id="{145D48F1-74DA-4844-8908-57B4B09702E9}"/>
              </a:ext>
            </a:extLst>
          </p:cNvPr>
          <p:cNvSpPr/>
          <p:nvPr/>
        </p:nvSpPr>
        <p:spPr>
          <a:xfrm>
            <a:off x="7236782" y="6044253"/>
            <a:ext cx="517330" cy="369332"/>
          </a:xfrm>
          <a:prstGeom prst="rect">
            <a:avLst/>
          </a:prstGeom>
        </p:spPr>
        <p:txBody>
          <a:bodyPr wrap="square">
            <a:spAutoFit/>
          </a:bodyPr>
          <a:lstStyle/>
          <a:p>
            <a:r>
              <a:rPr lang="en-US" b="1" baseline="30000" dirty="0"/>
              <a:t>TM</a:t>
            </a:r>
            <a:endParaRPr lang="en-US" dirty="0"/>
          </a:p>
        </p:txBody>
      </p:sp>
      <p:pic>
        <p:nvPicPr>
          <p:cNvPr id="13" name="Picture 12">
            <a:extLst>
              <a:ext uri="{FF2B5EF4-FFF2-40B4-BE49-F238E27FC236}">
                <a16:creationId xmlns:a16="http://schemas.microsoft.com/office/drawing/2014/main" id="{C4C37A70-5324-48EB-81CA-28887597A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7371" y="-1215902"/>
            <a:ext cx="3894485" cy="2571478"/>
          </a:xfrm>
          <a:prstGeom prst="rect">
            <a:avLst/>
          </a:prstGeom>
        </p:spPr>
      </p:pic>
      <p:sp>
        <p:nvSpPr>
          <p:cNvPr id="8" name="TextBox 7">
            <a:extLst>
              <a:ext uri="{FF2B5EF4-FFF2-40B4-BE49-F238E27FC236}">
                <a16:creationId xmlns:a16="http://schemas.microsoft.com/office/drawing/2014/main" id="{D149D573-4A19-4AA4-88DF-FE43485F68B0}"/>
              </a:ext>
            </a:extLst>
          </p:cNvPr>
          <p:cNvSpPr txBox="1"/>
          <p:nvPr/>
        </p:nvSpPr>
        <p:spPr>
          <a:xfrm>
            <a:off x="2311569" y="1332912"/>
            <a:ext cx="7618815" cy="877163"/>
          </a:xfrm>
          <a:prstGeom prst="rect">
            <a:avLst/>
          </a:prstGeom>
          <a:noFill/>
        </p:spPr>
        <p:txBody>
          <a:bodyPr wrap="square" rtlCol="0">
            <a:spAutoFit/>
          </a:bodyPr>
          <a:lstStyle/>
          <a:p>
            <a:pPr algn="ctr"/>
            <a:r>
              <a:rPr lang="en-US" sz="1650" b="1" dirty="0"/>
              <a:t>Hydrogen tender in combination with fuel cells or hydrogen internal combustion engines is the only zero emission solution </a:t>
            </a:r>
            <a:br>
              <a:rPr lang="en-US" sz="1650" b="1" dirty="0"/>
            </a:br>
            <a:r>
              <a:rPr lang="en-US" sz="1650" b="1" dirty="0"/>
              <a:t>for long haul rail freight</a:t>
            </a:r>
          </a:p>
        </p:txBody>
      </p:sp>
      <p:pic>
        <p:nvPicPr>
          <p:cNvPr id="9" name="Picture 8">
            <a:extLst>
              <a:ext uri="{FF2B5EF4-FFF2-40B4-BE49-F238E27FC236}">
                <a16:creationId xmlns:a16="http://schemas.microsoft.com/office/drawing/2014/main" id="{6824B16F-48C2-4944-92E6-296F511913C4}"/>
              </a:ext>
            </a:extLst>
          </p:cNvPr>
          <p:cNvPicPr>
            <a:picLocks noChangeAspect="1"/>
          </p:cNvPicPr>
          <p:nvPr/>
        </p:nvPicPr>
        <p:blipFill>
          <a:blip r:embed="rId3"/>
          <a:stretch>
            <a:fillRect/>
          </a:stretch>
        </p:blipFill>
        <p:spPr>
          <a:xfrm>
            <a:off x="2512737" y="2230512"/>
            <a:ext cx="7211801" cy="3445637"/>
          </a:xfrm>
          <a:prstGeom prst="rect">
            <a:avLst/>
          </a:prstGeom>
          <a:ln w="28575">
            <a:solidFill>
              <a:srgbClr val="00B050"/>
            </a:solidFill>
          </a:ln>
        </p:spPr>
      </p:pic>
      <p:sp>
        <p:nvSpPr>
          <p:cNvPr id="15" name="Rectangle 14">
            <a:extLst>
              <a:ext uri="{FF2B5EF4-FFF2-40B4-BE49-F238E27FC236}">
                <a16:creationId xmlns:a16="http://schemas.microsoft.com/office/drawing/2014/main" id="{705A9EE0-0072-432D-83C1-338D4BD9D423}"/>
              </a:ext>
            </a:extLst>
          </p:cNvPr>
          <p:cNvSpPr/>
          <p:nvPr/>
        </p:nvSpPr>
        <p:spPr>
          <a:xfrm>
            <a:off x="7909560" y="646595"/>
            <a:ext cx="396262" cy="369332"/>
          </a:xfrm>
          <a:prstGeom prst="rect">
            <a:avLst/>
          </a:prstGeom>
        </p:spPr>
        <p:txBody>
          <a:bodyPr wrap="none">
            <a:spAutoFit/>
          </a:bodyPr>
          <a:lstStyle/>
          <a:p>
            <a:r>
              <a:rPr lang="en-US" b="1" baseline="30000" dirty="0"/>
              <a:t>TM</a:t>
            </a:r>
            <a:endParaRPr lang="en-US" dirty="0"/>
          </a:p>
        </p:txBody>
      </p:sp>
    </p:spTree>
    <p:extLst>
      <p:ext uri="{BB962C8B-B14F-4D97-AF65-F5344CB8AC3E}">
        <p14:creationId xmlns:p14="http://schemas.microsoft.com/office/powerpoint/2010/main" val="409385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8000">
              <a:schemeClr val="accent1">
                <a:alpha val="28000"/>
              </a:schemeClr>
            </a:gs>
            <a:gs pos="0">
              <a:schemeClr val="accent2">
                <a:alpha val="59000"/>
              </a:schemeClr>
            </a:gs>
            <a:gs pos="59000">
              <a:schemeClr val="bg1"/>
            </a:gs>
          </a:gsLst>
          <a:lin ang="5400000" scaled="1"/>
        </a:gra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A4DDAF15-5984-4BC8-B51C-52DFBAF096C7}"/>
              </a:ext>
            </a:extLst>
          </p:cNvPr>
          <p:cNvSpPr/>
          <p:nvPr/>
        </p:nvSpPr>
        <p:spPr>
          <a:xfrm>
            <a:off x="6206410" y="803015"/>
            <a:ext cx="5571460" cy="3017257"/>
          </a:xfrm>
          <a:prstGeom prst="rect">
            <a:avLst/>
          </a:prstGeom>
          <a:solidFill>
            <a:schemeClr val="bg1"/>
          </a:solidFill>
          <a:ln w="158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CD56198-5391-4360-A0B2-AB257378F5E2}"/>
              </a:ext>
            </a:extLst>
          </p:cNvPr>
          <p:cNvSpPr/>
          <p:nvPr/>
        </p:nvSpPr>
        <p:spPr>
          <a:xfrm>
            <a:off x="673659" y="803015"/>
            <a:ext cx="5284498" cy="3017260"/>
          </a:xfrm>
          <a:prstGeom prst="rect">
            <a:avLst/>
          </a:prstGeom>
          <a:no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5DD892B-196A-47F4-AB45-AE3B17742BB3}"/>
              </a:ext>
            </a:extLst>
          </p:cNvPr>
          <p:cNvSpPr/>
          <p:nvPr/>
        </p:nvSpPr>
        <p:spPr>
          <a:xfrm>
            <a:off x="6096001" y="348215"/>
            <a:ext cx="5045614" cy="461665"/>
          </a:xfrm>
          <a:prstGeom prst="rect">
            <a:avLst/>
          </a:prstGeom>
        </p:spPr>
        <p:txBody>
          <a:bodyPr wrap="square">
            <a:spAutoFit/>
          </a:bodyPr>
          <a:lstStyle/>
          <a:p>
            <a:r>
              <a:rPr lang="en-US" sz="2400" b="1" dirty="0" err="1">
                <a:solidFill>
                  <a:schemeClr val="bg1"/>
                </a:solidFill>
                <a:latin typeface="Arial" panose="020B0604020202020204" pitchFamily="34" charset="0"/>
                <a:cs typeface="Arial" panose="020B0604020202020204" pitchFamily="34" charset="0"/>
              </a:rPr>
              <a:t>HGmotive</a:t>
            </a:r>
            <a:r>
              <a:rPr lang="en-US" sz="1600" b="1" baseline="30000" dirty="0" err="1">
                <a:solidFill>
                  <a:schemeClr val="bg1"/>
                </a:solidFill>
                <a:latin typeface="+mj-lt"/>
                <a:cs typeface="Arial" panose="020B0604020202020204" pitchFamily="34" charset="0"/>
              </a:rPr>
              <a:t>TM</a:t>
            </a:r>
            <a:r>
              <a:rPr lang="en-US" sz="1600" b="1" dirty="0">
                <a:solidFill>
                  <a:schemeClr val="bg1"/>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cs typeface="Arial" panose="020B0604020202020204" pitchFamily="34" charset="0"/>
              </a:rPr>
              <a:t>Tenders</a:t>
            </a:r>
            <a:r>
              <a:rPr lang="en-US" sz="1600" b="1" dirty="0">
                <a:solidFill>
                  <a:schemeClr val="bg1"/>
                </a:solidFill>
                <a:latin typeface="Arial" panose="020B0604020202020204" pitchFamily="34" charset="0"/>
                <a:cs typeface="Arial" panose="020B0604020202020204" pitchFamily="34" charset="0"/>
              </a:rPr>
              <a:t> </a:t>
            </a:r>
            <a:endParaRPr lang="en-US" sz="16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3857B29-293A-4480-8B91-3A195C334B86}"/>
              </a:ext>
            </a:extLst>
          </p:cNvPr>
          <p:cNvSpPr txBox="1"/>
          <p:nvPr/>
        </p:nvSpPr>
        <p:spPr>
          <a:xfrm>
            <a:off x="1984248" y="4071006"/>
            <a:ext cx="10021825" cy="1915909"/>
          </a:xfrm>
          <a:prstGeom prst="rect">
            <a:avLst/>
          </a:prstGeom>
          <a:noFill/>
        </p:spPr>
        <p:txBody>
          <a:bodyPr wrap="square" rtlCol="0">
            <a:spAutoFit/>
          </a:bodyPr>
          <a:lstStyle/>
          <a:p>
            <a:pPr>
              <a:lnSpc>
                <a:spcPts val="1400"/>
              </a:lnSpc>
              <a:spcBef>
                <a:spcPts val="500"/>
              </a:spcBef>
              <a:spcAft>
                <a:spcPts val="500"/>
              </a:spcAft>
            </a:pPr>
            <a:r>
              <a:rPr lang="en-US" sz="1475" kern="100" dirty="0" err="1">
                <a:effectLst/>
                <a:ea typeface="Times New Roman" panose="02020603050405020304" pitchFamily="18" charset="0"/>
                <a:cs typeface="Times New Roman" panose="02020603050405020304" pitchFamily="18" charset="0"/>
              </a:rPr>
              <a:t>HGmotive's</a:t>
            </a:r>
            <a:r>
              <a:rPr lang="en-US" sz="1475" kern="100" dirty="0">
                <a:effectLst/>
                <a:ea typeface="Times New Roman" panose="02020603050405020304" pitchFamily="18" charset="0"/>
                <a:cs typeface="Times New Roman" panose="02020603050405020304" pitchFamily="18" charset="0"/>
              </a:rPr>
              <a:t> Hydrogen Tender is constructed with safety and compliance in mind. It adheres to AAR Standard </a:t>
            </a:r>
            <a:br>
              <a:rPr lang="en-US" sz="1475" kern="100" dirty="0">
                <a:effectLst/>
                <a:ea typeface="Times New Roman" panose="02020603050405020304" pitchFamily="18" charset="0"/>
                <a:cs typeface="Times New Roman" panose="02020603050405020304" pitchFamily="18" charset="0"/>
              </a:rPr>
            </a:br>
            <a:r>
              <a:rPr lang="en-US" sz="1475" kern="100" dirty="0">
                <a:effectLst/>
                <a:ea typeface="Times New Roman" panose="02020603050405020304" pitchFamily="18" charset="0"/>
                <a:cs typeface="Times New Roman" panose="02020603050405020304" pitchFamily="18" charset="0"/>
              </a:rPr>
              <a:t>M-1004 specifications and includes crashworthiness features that safeguard the hydrogen stored within the tender. Leak detection mechanisms and emergency shutdown functions are incorporated to ensure safe operation. </a:t>
            </a:r>
          </a:p>
          <a:p>
            <a:pPr>
              <a:lnSpc>
                <a:spcPts val="1400"/>
              </a:lnSpc>
              <a:spcBef>
                <a:spcPts val="500"/>
              </a:spcBef>
              <a:spcAft>
                <a:spcPts val="500"/>
              </a:spcAft>
            </a:pPr>
            <a:r>
              <a:rPr lang="en-US" sz="1475" kern="100" dirty="0">
                <a:effectLst/>
                <a:ea typeface="Times New Roman" panose="02020603050405020304" pitchFamily="18" charset="0"/>
                <a:cs typeface="Times New Roman" panose="02020603050405020304" pitchFamily="18" charset="0"/>
              </a:rPr>
              <a:t>When coupled with a hydrogen-powered locomotive, the Hydrogen Fuel Tender interacts through a communication cable, controlling the flow of hydrogen. The Tender Control Unit and auxiliary relay panel work in tandem to manage hydrogen flow, regulating valves as needed. The Pressure Reduction System reduces the pressure of hydrogen moving from storage to locomotive-maintaining necessary operating pressure.</a:t>
            </a:r>
          </a:p>
          <a:p>
            <a:pPr marL="0" marR="0">
              <a:lnSpc>
                <a:spcPts val="1600"/>
              </a:lnSpc>
              <a:spcBef>
                <a:spcPts val="0"/>
              </a:spcBef>
              <a:spcAft>
                <a:spcPts val="0"/>
              </a:spcAft>
            </a:pP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24" name="TextBox 23">
            <a:extLst>
              <a:ext uri="{FF2B5EF4-FFF2-40B4-BE49-F238E27FC236}">
                <a16:creationId xmlns:a16="http://schemas.microsoft.com/office/drawing/2014/main" id="{734CB50C-BBC7-4B1D-BA03-83BF2313CEF8}"/>
              </a:ext>
            </a:extLst>
          </p:cNvPr>
          <p:cNvSpPr txBox="1"/>
          <p:nvPr/>
        </p:nvSpPr>
        <p:spPr>
          <a:xfrm>
            <a:off x="565450" y="322910"/>
            <a:ext cx="4983503" cy="461665"/>
          </a:xfrm>
          <a:prstGeom prst="rect">
            <a:avLst/>
          </a:prstGeom>
          <a:noFill/>
        </p:spPr>
        <p:txBody>
          <a:bodyPr wrap="square" rtlCol="0">
            <a:spAutoFit/>
          </a:bodyPr>
          <a:lstStyle/>
          <a:p>
            <a:r>
              <a:rPr lang="en-US" sz="2400" b="1" dirty="0" err="1">
                <a:solidFill>
                  <a:schemeClr val="bg1"/>
                </a:solidFill>
                <a:latin typeface="Arial" panose="020B0604020202020204" pitchFamily="34" charset="0"/>
                <a:cs typeface="Arial" panose="020B0604020202020204" pitchFamily="34" charset="0"/>
              </a:rPr>
              <a:t>HGmotive</a:t>
            </a:r>
            <a:r>
              <a:rPr lang="en-US" sz="1600" b="1" baseline="30000" dirty="0" err="1">
                <a:solidFill>
                  <a:schemeClr val="bg1"/>
                </a:solidFill>
              </a:rPr>
              <a:t>TM</a:t>
            </a:r>
            <a:r>
              <a:rPr lang="en-US" sz="1800" b="1" dirty="0">
                <a:solidFill>
                  <a:schemeClr val="bg1"/>
                </a:solidFill>
                <a:latin typeface="Arial" panose="020B0604020202020204" pitchFamily="34" charset="0"/>
                <a:cs typeface="Arial" panose="020B0604020202020204" pitchFamily="34" charset="0"/>
              </a:rPr>
              <a:t> </a:t>
            </a:r>
            <a:r>
              <a:rPr lang="en-US" sz="2400" b="1" dirty="0">
                <a:solidFill>
                  <a:schemeClr val="bg1"/>
                </a:solidFill>
              </a:rPr>
              <a:t>Background</a:t>
            </a:r>
          </a:p>
        </p:txBody>
      </p:sp>
      <p:sp>
        <p:nvSpPr>
          <p:cNvPr id="25" name="CuadroTexto 3">
            <a:extLst>
              <a:ext uri="{FF2B5EF4-FFF2-40B4-BE49-F238E27FC236}">
                <a16:creationId xmlns:a16="http://schemas.microsoft.com/office/drawing/2014/main" id="{EB8916FD-7DFA-47EB-A838-D9CC3C74BDD3}"/>
              </a:ext>
            </a:extLst>
          </p:cNvPr>
          <p:cNvSpPr txBox="1">
            <a:spLocks/>
          </p:cNvSpPr>
          <p:nvPr/>
        </p:nvSpPr>
        <p:spPr>
          <a:xfrm>
            <a:off x="794810" y="906657"/>
            <a:ext cx="5163347" cy="2913618"/>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ts val="1500"/>
              </a:lnSpc>
              <a:spcBef>
                <a:spcPts val="500"/>
              </a:spcBef>
              <a:spcAft>
                <a:spcPts val="500"/>
              </a:spcAft>
              <a:buFont typeface="Arial" panose="020B0604020202020204" pitchFamily="34" charset="0"/>
              <a:buChar char="•"/>
            </a:pPr>
            <a:r>
              <a:rPr lang="en-US" sz="1500" dirty="0"/>
              <a:t>Focused on enabling  the use of hydrogen to reduce rail industry emissions.</a:t>
            </a:r>
          </a:p>
          <a:p>
            <a:pPr marL="285750" indent="-285750" algn="l">
              <a:lnSpc>
                <a:spcPts val="1500"/>
              </a:lnSpc>
              <a:spcBef>
                <a:spcPts val="500"/>
              </a:spcBef>
              <a:spcAft>
                <a:spcPts val="500"/>
              </a:spcAft>
              <a:buFont typeface="Arial" panose="020B0604020202020204" pitchFamily="34" charset="0"/>
              <a:buChar char="•"/>
            </a:pPr>
            <a:r>
              <a:rPr lang="en-US" sz="1500" b="1" dirty="0" err="1"/>
              <a:t>HGmotive</a:t>
            </a:r>
            <a:r>
              <a:rPr lang="en-US" sz="1500" baseline="30000" dirty="0" err="1"/>
              <a:t>TM</a:t>
            </a:r>
            <a:r>
              <a:rPr lang="en-US" sz="1500" dirty="0"/>
              <a:t> has designed and built </a:t>
            </a:r>
            <a:br>
              <a:rPr lang="en-US" sz="1500" dirty="0"/>
            </a:br>
            <a:r>
              <a:rPr lang="en-US" sz="1500" dirty="0"/>
              <a:t>M-1004 compliant tenders to deliver Compressed Hydrogen Gas</a:t>
            </a:r>
          </a:p>
          <a:p>
            <a:pPr lvl="1" algn="l">
              <a:lnSpc>
                <a:spcPts val="1500"/>
              </a:lnSpc>
              <a:spcAft>
                <a:spcPts val="500"/>
              </a:spcAft>
              <a:buFont typeface="Wingdings" panose="05000000000000000000" pitchFamily="2" charset="2"/>
              <a:buChar char="Ø"/>
            </a:pPr>
            <a:r>
              <a:rPr lang="en-US" sz="1500" dirty="0"/>
              <a:t>Zero emissions in combination with hydrogen fuel cell locomotives</a:t>
            </a:r>
          </a:p>
          <a:p>
            <a:pPr lvl="1" algn="l">
              <a:lnSpc>
                <a:spcPts val="1500"/>
              </a:lnSpc>
              <a:spcAft>
                <a:spcPts val="500"/>
              </a:spcAft>
              <a:buFont typeface="Wingdings" panose="05000000000000000000" pitchFamily="2" charset="2"/>
              <a:buChar char="Ø"/>
            </a:pPr>
            <a:r>
              <a:rPr lang="en-US" sz="1500" dirty="0"/>
              <a:t>Hydrogen-compatible HCNG tenders using blend of hydrogen and CNG </a:t>
            </a:r>
          </a:p>
          <a:p>
            <a:pPr marL="285750" indent="-285750" algn="l">
              <a:lnSpc>
                <a:spcPts val="1500"/>
              </a:lnSpc>
              <a:spcBef>
                <a:spcPts val="500"/>
              </a:spcBef>
              <a:spcAft>
                <a:spcPts val="500"/>
              </a:spcAft>
              <a:buFont typeface="Arial" panose="020B0604020202020204" pitchFamily="34" charset="0"/>
              <a:buChar char="•"/>
            </a:pPr>
            <a:r>
              <a:rPr lang="en-US" sz="1500" b="1" dirty="0" err="1"/>
              <a:t>HGmotive</a:t>
            </a:r>
            <a:r>
              <a:rPr lang="en-US" sz="1500" baseline="30000" dirty="0" err="1"/>
              <a:t>TM</a:t>
            </a:r>
            <a:r>
              <a:rPr lang="en-US" sz="1500" dirty="0"/>
              <a:t> has multiple patents that enable a safe high-capacity compressed gas tender to be filled in less than an hour </a:t>
            </a:r>
          </a:p>
        </p:txBody>
      </p:sp>
      <p:cxnSp>
        <p:nvCxnSpPr>
          <p:cNvPr id="8" name="Straight Connector 7">
            <a:extLst>
              <a:ext uri="{FF2B5EF4-FFF2-40B4-BE49-F238E27FC236}">
                <a16:creationId xmlns:a16="http://schemas.microsoft.com/office/drawing/2014/main" id="{4612DEAD-3EE9-4A76-B5E0-54F2ED13591D}"/>
              </a:ext>
            </a:extLst>
          </p:cNvPr>
          <p:cNvCxnSpPr>
            <a:cxnSpLocks/>
          </p:cNvCxnSpPr>
          <p:nvPr/>
        </p:nvCxnSpPr>
        <p:spPr>
          <a:xfrm>
            <a:off x="2084832" y="4031099"/>
            <a:ext cx="1026131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423FBE5-DF3F-4D91-BE3C-A813B025B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080" y="4924787"/>
            <a:ext cx="2577127" cy="1701644"/>
          </a:xfrm>
          <a:prstGeom prst="rect">
            <a:avLst/>
          </a:prstGeom>
        </p:spPr>
      </p:pic>
      <p:sp>
        <p:nvSpPr>
          <p:cNvPr id="17" name="TextBox 16">
            <a:extLst>
              <a:ext uri="{FF2B5EF4-FFF2-40B4-BE49-F238E27FC236}">
                <a16:creationId xmlns:a16="http://schemas.microsoft.com/office/drawing/2014/main" id="{8C47B813-C637-4A0E-B65C-89344C60048D}"/>
              </a:ext>
            </a:extLst>
          </p:cNvPr>
          <p:cNvSpPr txBox="1"/>
          <p:nvPr/>
        </p:nvSpPr>
        <p:spPr>
          <a:xfrm>
            <a:off x="3312079" y="6253011"/>
            <a:ext cx="5892522" cy="338554"/>
          </a:xfrm>
          <a:prstGeom prst="rect">
            <a:avLst/>
          </a:prstGeom>
          <a:noFill/>
        </p:spPr>
        <p:txBody>
          <a:bodyPr wrap="square" rtlCol="0">
            <a:spAutoFit/>
          </a:bodyPr>
          <a:lstStyle/>
          <a:p>
            <a:pPr algn="ctr"/>
            <a:r>
              <a:rPr lang="en-US" sz="1400" dirty="0"/>
              <a:t>21016 80thAve. Suite 10, Frankfort, IL,60423</a:t>
            </a:r>
            <a:r>
              <a:rPr lang="en-US" sz="1400" dirty="0">
                <a:solidFill>
                  <a:srgbClr val="00B050"/>
                </a:solidFill>
              </a:rPr>
              <a:t>    </a:t>
            </a:r>
            <a:r>
              <a:rPr lang="en-US" sz="1600" dirty="0">
                <a:solidFill>
                  <a:srgbClr val="00B050"/>
                </a:solidFill>
              </a:rPr>
              <a:t>www.hgmotive.com</a:t>
            </a:r>
          </a:p>
        </p:txBody>
      </p:sp>
      <p:sp>
        <p:nvSpPr>
          <p:cNvPr id="18" name="Rectangle 17">
            <a:extLst>
              <a:ext uri="{FF2B5EF4-FFF2-40B4-BE49-F238E27FC236}">
                <a16:creationId xmlns:a16="http://schemas.microsoft.com/office/drawing/2014/main" id="{2B9C220A-3218-4F60-BBB1-CCC0704ECF30}"/>
              </a:ext>
            </a:extLst>
          </p:cNvPr>
          <p:cNvSpPr/>
          <p:nvPr/>
        </p:nvSpPr>
        <p:spPr>
          <a:xfrm>
            <a:off x="3105978" y="6137487"/>
            <a:ext cx="396262" cy="369332"/>
          </a:xfrm>
          <a:prstGeom prst="rect">
            <a:avLst/>
          </a:prstGeom>
        </p:spPr>
        <p:txBody>
          <a:bodyPr wrap="none">
            <a:spAutoFit/>
          </a:bodyPr>
          <a:lstStyle/>
          <a:p>
            <a:r>
              <a:rPr lang="en-US" b="1" baseline="30000" dirty="0"/>
              <a:t>TM</a:t>
            </a:r>
            <a:endParaRPr lang="en-US" dirty="0"/>
          </a:p>
        </p:txBody>
      </p:sp>
      <p:pic>
        <p:nvPicPr>
          <p:cNvPr id="39" name="Picture 38">
            <a:extLst>
              <a:ext uri="{FF2B5EF4-FFF2-40B4-BE49-F238E27FC236}">
                <a16:creationId xmlns:a16="http://schemas.microsoft.com/office/drawing/2014/main" id="{28C816D8-3101-48B5-8E7D-BC5FF7BE3556}"/>
              </a:ext>
            </a:extLst>
          </p:cNvPr>
          <p:cNvPicPr>
            <a:picLocks noChangeAspect="1"/>
          </p:cNvPicPr>
          <p:nvPr/>
        </p:nvPicPr>
        <p:blipFill>
          <a:blip r:embed="rId3"/>
          <a:stretch>
            <a:fillRect/>
          </a:stretch>
        </p:blipFill>
        <p:spPr>
          <a:xfrm>
            <a:off x="6748050" y="1075645"/>
            <a:ext cx="3687337" cy="2107793"/>
          </a:xfrm>
          <a:prstGeom prst="rect">
            <a:avLst/>
          </a:prstGeom>
        </p:spPr>
      </p:pic>
      <p:sp>
        <p:nvSpPr>
          <p:cNvPr id="40" name="TextBox 39">
            <a:extLst>
              <a:ext uri="{FF2B5EF4-FFF2-40B4-BE49-F238E27FC236}">
                <a16:creationId xmlns:a16="http://schemas.microsoft.com/office/drawing/2014/main" id="{21259A3F-BA47-4BFB-A477-B47A2F0E979A}"/>
              </a:ext>
            </a:extLst>
          </p:cNvPr>
          <p:cNvSpPr txBox="1"/>
          <p:nvPr/>
        </p:nvSpPr>
        <p:spPr>
          <a:xfrm>
            <a:off x="6189085" y="1826149"/>
            <a:ext cx="2593911" cy="517514"/>
          </a:xfrm>
          <a:prstGeom prst="rect">
            <a:avLst/>
          </a:prstGeom>
          <a:noFill/>
        </p:spPr>
        <p:txBody>
          <a:bodyPr wrap="square" rtlCol="0">
            <a:spAutoFit/>
          </a:bodyPr>
          <a:lstStyle/>
          <a:p>
            <a:pPr>
              <a:lnSpc>
                <a:spcPts val="1100"/>
              </a:lnSpc>
            </a:pPr>
            <a:r>
              <a:rPr lang="en-US" sz="1100" b="1" dirty="0">
                <a:solidFill>
                  <a:srgbClr val="00B050"/>
                </a:solidFill>
              </a:rPr>
              <a:t>A-end compartment</a:t>
            </a:r>
            <a:br>
              <a:rPr lang="en-US" sz="1100" b="1" dirty="0"/>
            </a:br>
            <a:r>
              <a:rPr lang="en-US" sz="1100" b="1" dirty="0"/>
              <a:t>MU cable junction box</a:t>
            </a:r>
          </a:p>
          <a:p>
            <a:pPr>
              <a:lnSpc>
                <a:spcPts val="1100"/>
              </a:lnSpc>
            </a:pPr>
            <a:r>
              <a:rPr lang="en-US" sz="1100" b="1" dirty="0"/>
              <a:t>Air brake valve</a:t>
            </a:r>
          </a:p>
        </p:txBody>
      </p:sp>
      <p:sp>
        <p:nvSpPr>
          <p:cNvPr id="41" name="TextBox 40">
            <a:extLst>
              <a:ext uri="{FF2B5EF4-FFF2-40B4-BE49-F238E27FC236}">
                <a16:creationId xmlns:a16="http://schemas.microsoft.com/office/drawing/2014/main" id="{2971547B-2526-4B45-A455-3193BD82EEEF}"/>
              </a:ext>
            </a:extLst>
          </p:cNvPr>
          <p:cNvSpPr txBox="1"/>
          <p:nvPr/>
        </p:nvSpPr>
        <p:spPr>
          <a:xfrm>
            <a:off x="10167840" y="2287004"/>
            <a:ext cx="1682627" cy="802014"/>
          </a:xfrm>
          <a:prstGeom prst="rect">
            <a:avLst/>
          </a:prstGeom>
          <a:noFill/>
        </p:spPr>
        <p:txBody>
          <a:bodyPr wrap="square" rtlCol="0">
            <a:spAutoFit/>
          </a:bodyPr>
          <a:lstStyle/>
          <a:p>
            <a:pPr>
              <a:lnSpc>
                <a:spcPts val="1100"/>
              </a:lnSpc>
            </a:pPr>
            <a:r>
              <a:rPr lang="en-US" sz="1100" b="1" dirty="0">
                <a:solidFill>
                  <a:srgbClr val="00B050"/>
                </a:solidFill>
                <a:latin typeface="Garamond" panose="02020404030301010803" pitchFamily="18" charset="0"/>
              </a:rPr>
              <a:t>   </a:t>
            </a:r>
            <a:r>
              <a:rPr lang="en-US" sz="1100" b="1" dirty="0">
                <a:solidFill>
                  <a:srgbClr val="00B050"/>
                </a:solidFill>
                <a:latin typeface="+mj-lt"/>
              </a:rPr>
              <a:t>B-end compartment</a:t>
            </a:r>
          </a:p>
          <a:p>
            <a:pPr>
              <a:lnSpc>
                <a:spcPts val="1100"/>
              </a:lnSpc>
            </a:pPr>
            <a:r>
              <a:rPr lang="en-US" sz="1100" b="1" dirty="0">
                <a:latin typeface="+mj-lt"/>
              </a:rPr>
              <a:t>   Tender Control Unit</a:t>
            </a:r>
          </a:p>
          <a:p>
            <a:pPr>
              <a:lnSpc>
                <a:spcPts val="1100"/>
              </a:lnSpc>
            </a:pPr>
            <a:r>
              <a:rPr lang="en-US" sz="1100" b="1" dirty="0">
                <a:latin typeface="+mj-lt"/>
              </a:rPr>
              <a:t>   Air Brake Rack</a:t>
            </a:r>
          </a:p>
          <a:p>
            <a:pPr>
              <a:lnSpc>
                <a:spcPts val="1100"/>
              </a:lnSpc>
            </a:pPr>
            <a:r>
              <a:rPr lang="en-US" sz="1100" b="1" dirty="0">
                <a:latin typeface="+mj-lt"/>
              </a:rPr>
              <a:t>   Reservoir Rack</a:t>
            </a:r>
          </a:p>
          <a:p>
            <a:pPr>
              <a:lnSpc>
                <a:spcPts val="1100"/>
              </a:lnSpc>
            </a:pPr>
            <a:r>
              <a:rPr lang="en-US" sz="1100" b="1" dirty="0">
                <a:latin typeface="+mj-lt"/>
              </a:rPr>
              <a:t>   Battery</a:t>
            </a:r>
          </a:p>
        </p:txBody>
      </p:sp>
      <p:sp>
        <p:nvSpPr>
          <p:cNvPr id="42" name="TextBox 41">
            <a:extLst>
              <a:ext uri="{FF2B5EF4-FFF2-40B4-BE49-F238E27FC236}">
                <a16:creationId xmlns:a16="http://schemas.microsoft.com/office/drawing/2014/main" id="{F78B98B6-F89D-416C-A0EA-C9582CA86624}"/>
              </a:ext>
            </a:extLst>
          </p:cNvPr>
          <p:cNvSpPr txBox="1"/>
          <p:nvPr/>
        </p:nvSpPr>
        <p:spPr>
          <a:xfrm>
            <a:off x="6904829" y="3168989"/>
            <a:ext cx="1073061" cy="261610"/>
          </a:xfrm>
          <a:prstGeom prst="rect">
            <a:avLst/>
          </a:prstGeom>
          <a:noFill/>
        </p:spPr>
        <p:txBody>
          <a:bodyPr wrap="square" rtlCol="0">
            <a:spAutoFit/>
          </a:bodyPr>
          <a:lstStyle/>
          <a:p>
            <a:r>
              <a:rPr lang="en-US" sz="1100" b="1" dirty="0">
                <a:latin typeface="+mj-lt"/>
              </a:rPr>
              <a:t>3-axle trucks</a:t>
            </a:r>
          </a:p>
        </p:txBody>
      </p:sp>
      <p:sp>
        <p:nvSpPr>
          <p:cNvPr id="43" name="TextBox 42">
            <a:extLst>
              <a:ext uri="{FF2B5EF4-FFF2-40B4-BE49-F238E27FC236}">
                <a16:creationId xmlns:a16="http://schemas.microsoft.com/office/drawing/2014/main" id="{8884B114-3E2D-4A15-AE40-8F746755F086}"/>
              </a:ext>
            </a:extLst>
          </p:cNvPr>
          <p:cNvSpPr txBox="1"/>
          <p:nvPr/>
        </p:nvSpPr>
        <p:spPr>
          <a:xfrm>
            <a:off x="8222971" y="3131578"/>
            <a:ext cx="3060441" cy="519886"/>
          </a:xfrm>
          <a:prstGeom prst="rect">
            <a:avLst/>
          </a:prstGeom>
          <a:noFill/>
        </p:spPr>
        <p:txBody>
          <a:bodyPr wrap="square" rtlCol="0">
            <a:spAutoFit/>
          </a:bodyPr>
          <a:lstStyle/>
          <a:p>
            <a:pPr>
              <a:lnSpc>
                <a:spcPts val="1100"/>
              </a:lnSpc>
            </a:pPr>
            <a:r>
              <a:rPr lang="en-US" sz="1100" b="1" dirty="0">
                <a:solidFill>
                  <a:srgbClr val="00B050"/>
                </a:solidFill>
                <a:latin typeface="Garamond" panose="02020404030301010803" pitchFamily="18" charset="0"/>
              </a:rPr>
              <a:t>   </a:t>
            </a:r>
            <a:r>
              <a:rPr lang="en-US" sz="1100" b="1" dirty="0">
                <a:solidFill>
                  <a:srgbClr val="00B050"/>
                </a:solidFill>
                <a:latin typeface="+mj-lt"/>
              </a:rPr>
              <a:t>Center Section</a:t>
            </a:r>
          </a:p>
          <a:p>
            <a:pPr>
              <a:lnSpc>
                <a:spcPts val="1100"/>
              </a:lnSpc>
            </a:pPr>
            <a:r>
              <a:rPr lang="en-US" sz="1100" b="1" dirty="0">
                <a:latin typeface="+mj-lt"/>
              </a:rPr>
              <a:t>   Pressure Reduction System</a:t>
            </a:r>
          </a:p>
          <a:p>
            <a:pPr>
              <a:lnSpc>
                <a:spcPts val="1100"/>
              </a:lnSpc>
            </a:pPr>
            <a:r>
              <a:rPr lang="en-US" sz="1100" b="1" dirty="0">
                <a:latin typeface="+mj-lt"/>
              </a:rPr>
              <a:t>   Cylinder Piping</a:t>
            </a:r>
          </a:p>
        </p:txBody>
      </p:sp>
      <p:sp>
        <p:nvSpPr>
          <p:cNvPr id="44" name="TextBox 43">
            <a:extLst>
              <a:ext uri="{FF2B5EF4-FFF2-40B4-BE49-F238E27FC236}">
                <a16:creationId xmlns:a16="http://schemas.microsoft.com/office/drawing/2014/main" id="{F7242E20-5ED6-4420-8E27-408BA6F74E00}"/>
              </a:ext>
            </a:extLst>
          </p:cNvPr>
          <p:cNvSpPr txBox="1"/>
          <p:nvPr/>
        </p:nvSpPr>
        <p:spPr>
          <a:xfrm>
            <a:off x="7092926" y="877753"/>
            <a:ext cx="3592286" cy="446148"/>
          </a:xfrm>
          <a:prstGeom prst="rect">
            <a:avLst/>
          </a:prstGeom>
          <a:noFill/>
        </p:spPr>
        <p:txBody>
          <a:bodyPr wrap="square" rtlCol="0">
            <a:spAutoFit/>
          </a:bodyPr>
          <a:lstStyle/>
          <a:p>
            <a:pPr algn="ctr">
              <a:lnSpc>
                <a:spcPts val="1400"/>
              </a:lnSpc>
            </a:pPr>
            <a:r>
              <a:rPr lang="en-US" sz="1400" b="1" dirty="0">
                <a:solidFill>
                  <a:srgbClr val="00B050"/>
                </a:solidFill>
                <a:latin typeface="+mj-lt"/>
              </a:rPr>
              <a:t>3200 HYDROGEN TENDER</a:t>
            </a:r>
          </a:p>
          <a:p>
            <a:pPr algn="ctr">
              <a:lnSpc>
                <a:spcPts val="1400"/>
              </a:lnSpc>
            </a:pPr>
            <a:r>
              <a:rPr lang="en-US" sz="1100" b="1" dirty="0">
                <a:latin typeface="+mj-lt"/>
              </a:rPr>
              <a:t>85 feet long, 390,000 lbs</a:t>
            </a:r>
            <a:r>
              <a:rPr lang="en-US" sz="1100" b="1" dirty="0">
                <a:latin typeface="Garamond" panose="02020404030301010803" pitchFamily="18" charset="0"/>
              </a:rPr>
              <a:t>.</a:t>
            </a:r>
          </a:p>
        </p:txBody>
      </p:sp>
      <p:sp>
        <p:nvSpPr>
          <p:cNvPr id="45" name="TextBox 44">
            <a:extLst>
              <a:ext uri="{FF2B5EF4-FFF2-40B4-BE49-F238E27FC236}">
                <a16:creationId xmlns:a16="http://schemas.microsoft.com/office/drawing/2014/main" id="{CDAA4244-A442-4FAE-A188-EDA5C70FA70C}"/>
              </a:ext>
            </a:extLst>
          </p:cNvPr>
          <p:cNvSpPr txBox="1"/>
          <p:nvPr/>
        </p:nvSpPr>
        <p:spPr>
          <a:xfrm>
            <a:off x="9763068" y="1339218"/>
            <a:ext cx="1586204" cy="261610"/>
          </a:xfrm>
          <a:prstGeom prst="rect">
            <a:avLst/>
          </a:prstGeom>
          <a:noFill/>
        </p:spPr>
        <p:txBody>
          <a:bodyPr wrap="square" rtlCol="0">
            <a:spAutoFit/>
          </a:bodyPr>
          <a:lstStyle/>
          <a:p>
            <a:r>
              <a:rPr lang="en-US" sz="1100" b="1" dirty="0">
                <a:latin typeface="+mj-lt"/>
              </a:rPr>
              <a:t>Roof panels</a:t>
            </a:r>
          </a:p>
        </p:txBody>
      </p:sp>
      <p:sp>
        <p:nvSpPr>
          <p:cNvPr id="46" name="TextBox 45">
            <a:extLst>
              <a:ext uri="{FF2B5EF4-FFF2-40B4-BE49-F238E27FC236}">
                <a16:creationId xmlns:a16="http://schemas.microsoft.com/office/drawing/2014/main" id="{9DAFBAB8-F58A-4A5D-BA3B-4F260C411085}"/>
              </a:ext>
            </a:extLst>
          </p:cNvPr>
          <p:cNvSpPr txBox="1"/>
          <p:nvPr/>
        </p:nvSpPr>
        <p:spPr>
          <a:xfrm>
            <a:off x="8971084" y="1896372"/>
            <a:ext cx="2547257" cy="374461"/>
          </a:xfrm>
          <a:prstGeom prst="rect">
            <a:avLst/>
          </a:prstGeom>
          <a:noFill/>
        </p:spPr>
        <p:txBody>
          <a:bodyPr wrap="square" rtlCol="0">
            <a:spAutoFit/>
          </a:bodyPr>
          <a:lstStyle/>
          <a:p>
            <a:pPr>
              <a:lnSpc>
                <a:spcPts val="1100"/>
              </a:lnSpc>
            </a:pPr>
            <a:r>
              <a:rPr lang="en-US" sz="1100" b="1" dirty="0">
                <a:latin typeface="+mj-lt"/>
              </a:rPr>
              <a:t>Cylinder rack </a:t>
            </a:r>
            <a:br>
              <a:rPr lang="en-US" sz="1100" b="1" dirty="0">
                <a:latin typeface="+mj-lt"/>
              </a:rPr>
            </a:br>
            <a:r>
              <a:rPr lang="en-US" sz="1100" b="1" dirty="0">
                <a:latin typeface="+mj-lt"/>
              </a:rPr>
              <a:t>assemblies</a:t>
            </a:r>
          </a:p>
        </p:txBody>
      </p:sp>
    </p:spTree>
    <p:extLst>
      <p:ext uri="{BB962C8B-B14F-4D97-AF65-F5344CB8AC3E}">
        <p14:creationId xmlns:p14="http://schemas.microsoft.com/office/powerpoint/2010/main" val="40869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8000">
              <a:schemeClr val="accent1">
                <a:alpha val="28000"/>
              </a:schemeClr>
            </a:gs>
            <a:gs pos="0">
              <a:schemeClr val="accent2">
                <a:alpha val="59000"/>
              </a:schemeClr>
            </a:gs>
            <a:gs pos="59000">
              <a:schemeClr val="bg1"/>
            </a:gs>
          </a:gsLst>
          <a:lin ang="5400000" scaled="1"/>
        </a:gradFill>
        <a:effectLst/>
      </p:bgPr>
    </p:bg>
    <p:spTree>
      <p:nvGrpSpPr>
        <p:cNvPr id="1" name=""/>
        <p:cNvGrpSpPr/>
        <p:nvPr/>
      </p:nvGrpSpPr>
      <p:grpSpPr>
        <a:xfrm>
          <a:off x="0" y="0"/>
          <a:ext cx="0" cy="0"/>
          <a:chOff x="0" y="0"/>
          <a:chExt cx="0" cy="0"/>
        </a:xfrm>
      </p:grpSpPr>
      <p:sp>
        <p:nvSpPr>
          <p:cNvPr id="26" name="Content Placeholder 23">
            <a:extLst>
              <a:ext uri="{FF2B5EF4-FFF2-40B4-BE49-F238E27FC236}">
                <a16:creationId xmlns:a16="http://schemas.microsoft.com/office/drawing/2014/main" id="{B396C87C-C2F8-48CD-8E32-05838F3EEA99}"/>
              </a:ext>
            </a:extLst>
          </p:cNvPr>
          <p:cNvSpPr txBox="1">
            <a:spLocks/>
          </p:cNvSpPr>
          <p:nvPr/>
        </p:nvSpPr>
        <p:spPr>
          <a:xfrm>
            <a:off x="6443665" y="2272156"/>
            <a:ext cx="5467361" cy="424732"/>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600"/>
              </a:spcBef>
            </a:pPr>
            <a:r>
              <a:rPr lang="en-US" sz="2400" b="1" dirty="0">
                <a:solidFill>
                  <a:schemeClr val="bg1"/>
                </a:solidFill>
              </a:rPr>
              <a:t>In Summary </a:t>
            </a:r>
            <a:r>
              <a:rPr lang="en-US" sz="2400" b="1" dirty="0" err="1">
                <a:solidFill>
                  <a:schemeClr val="bg1"/>
                </a:solidFill>
              </a:rPr>
              <a:t>HGmotive</a:t>
            </a:r>
            <a:r>
              <a:rPr lang="en-US" b="1" baseline="30000" dirty="0" err="1">
                <a:solidFill>
                  <a:schemeClr val="bg1"/>
                </a:solidFill>
              </a:rPr>
              <a:t>TM</a:t>
            </a:r>
            <a:r>
              <a:rPr lang="en-US" b="1" dirty="0">
                <a:solidFill>
                  <a:schemeClr val="bg1"/>
                </a:solidFill>
              </a:rPr>
              <a:t> </a:t>
            </a:r>
            <a:r>
              <a:rPr lang="en-US" sz="2400" b="1" dirty="0">
                <a:solidFill>
                  <a:schemeClr val="bg1"/>
                </a:solidFill>
              </a:rPr>
              <a:t> Tenders:</a:t>
            </a:r>
            <a:endParaRPr lang="en-US" sz="1500" dirty="0"/>
          </a:p>
        </p:txBody>
      </p:sp>
      <p:sp>
        <p:nvSpPr>
          <p:cNvPr id="27" name="Rectangle 26">
            <a:extLst>
              <a:ext uri="{FF2B5EF4-FFF2-40B4-BE49-F238E27FC236}">
                <a16:creationId xmlns:a16="http://schemas.microsoft.com/office/drawing/2014/main" id="{3737EE13-9F10-4309-8F3A-94A9DBF045D4}"/>
              </a:ext>
            </a:extLst>
          </p:cNvPr>
          <p:cNvSpPr/>
          <p:nvPr/>
        </p:nvSpPr>
        <p:spPr>
          <a:xfrm>
            <a:off x="6537795" y="2694198"/>
            <a:ext cx="5333612" cy="329934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0BE2043-F2B8-4961-971B-9990F0F6556A}"/>
              </a:ext>
            </a:extLst>
          </p:cNvPr>
          <p:cNvSpPr txBox="1"/>
          <p:nvPr/>
        </p:nvSpPr>
        <p:spPr>
          <a:xfrm>
            <a:off x="762696" y="1844207"/>
            <a:ext cx="4892275" cy="461665"/>
          </a:xfrm>
          <a:prstGeom prst="rect">
            <a:avLst/>
          </a:prstGeom>
          <a:noFill/>
        </p:spPr>
        <p:txBody>
          <a:bodyPr wrap="square" rtlCol="0">
            <a:spAutoFit/>
          </a:bodyPr>
          <a:lstStyle/>
          <a:p>
            <a:r>
              <a:rPr lang="en-US" sz="2400" b="1" dirty="0" err="1">
                <a:solidFill>
                  <a:schemeClr val="bg1"/>
                </a:solidFill>
              </a:rPr>
              <a:t>HGmotive</a:t>
            </a:r>
            <a:r>
              <a:rPr lang="en-US" sz="1600" b="1" baseline="30000" dirty="0" err="1">
                <a:solidFill>
                  <a:schemeClr val="bg1"/>
                </a:solidFill>
              </a:rPr>
              <a:t>TM</a:t>
            </a:r>
            <a:r>
              <a:rPr lang="en-US" sz="2400" b="1" dirty="0">
                <a:solidFill>
                  <a:schemeClr val="bg1"/>
                </a:solidFill>
              </a:rPr>
              <a:t> Tenders Offer</a:t>
            </a:r>
          </a:p>
        </p:txBody>
      </p:sp>
      <p:sp>
        <p:nvSpPr>
          <p:cNvPr id="15" name="TextBox 14">
            <a:extLst>
              <a:ext uri="{FF2B5EF4-FFF2-40B4-BE49-F238E27FC236}">
                <a16:creationId xmlns:a16="http://schemas.microsoft.com/office/drawing/2014/main" id="{EB208503-2D29-414E-A8DA-5F6558FA9FD0}"/>
              </a:ext>
            </a:extLst>
          </p:cNvPr>
          <p:cNvSpPr txBox="1"/>
          <p:nvPr/>
        </p:nvSpPr>
        <p:spPr>
          <a:xfrm>
            <a:off x="483897" y="2336384"/>
            <a:ext cx="5612103" cy="3731791"/>
          </a:xfrm>
          <a:prstGeom prst="rect">
            <a:avLst/>
          </a:prstGeom>
          <a:noFill/>
        </p:spPr>
        <p:txBody>
          <a:bodyPr wrap="square" rtlCol="0">
            <a:spAutoFit/>
          </a:bodyPr>
          <a:lstStyle/>
          <a:p>
            <a:pPr marL="285750" indent="-285750">
              <a:lnSpc>
                <a:spcPts val="1450"/>
              </a:lnSpc>
              <a:spcBef>
                <a:spcPts val="500"/>
              </a:spcBef>
              <a:spcAft>
                <a:spcPts val="500"/>
              </a:spcAft>
              <a:buFont typeface="Arial" panose="020B0604020202020204" pitchFamily="34" charset="0"/>
              <a:buChar char="•"/>
            </a:pPr>
            <a:r>
              <a:rPr lang="en-US" sz="1500" dirty="0"/>
              <a:t>Proven hydrogen tender capacities of up to 4,500kg with zero venting.</a:t>
            </a:r>
          </a:p>
          <a:p>
            <a:pPr marL="285750" indent="-285750">
              <a:lnSpc>
                <a:spcPts val="1450"/>
              </a:lnSpc>
              <a:spcBef>
                <a:spcPts val="500"/>
              </a:spcBef>
              <a:spcAft>
                <a:spcPts val="500"/>
              </a:spcAft>
              <a:buFont typeface="Arial" panose="020B0604020202020204" pitchFamily="34" charset="0"/>
              <a:buChar char="•"/>
            </a:pPr>
            <a:r>
              <a:rPr lang="en-US" sz="1500" dirty="0"/>
              <a:t>HG Motive 6,000 kg H2 capacity tender has effective capacity greater than liquid hydrogen </a:t>
            </a:r>
          </a:p>
          <a:p>
            <a:pPr marL="285750" indent="-285750">
              <a:lnSpc>
                <a:spcPts val="1450"/>
              </a:lnSpc>
              <a:spcBef>
                <a:spcPts val="500"/>
              </a:spcBef>
              <a:spcAft>
                <a:spcPts val="500"/>
              </a:spcAft>
              <a:buFont typeface="Arial" panose="020B0604020202020204" pitchFamily="34" charset="0"/>
              <a:buChar char="•"/>
            </a:pPr>
            <a:r>
              <a:rPr lang="en-US" sz="1500" dirty="0"/>
              <a:t>100% carbon free emissions free for long distance freight rail at distances greater than diesel</a:t>
            </a:r>
          </a:p>
          <a:p>
            <a:pPr marL="285750" indent="-285750">
              <a:lnSpc>
                <a:spcPts val="1450"/>
              </a:lnSpc>
              <a:spcBef>
                <a:spcPts val="500"/>
              </a:spcBef>
              <a:spcAft>
                <a:spcPts val="500"/>
              </a:spcAft>
              <a:buFont typeface="Arial" panose="020B0604020202020204" pitchFamily="34" charset="0"/>
              <a:buChar char="•"/>
            </a:pPr>
            <a:r>
              <a:rPr lang="en-US" sz="1500" dirty="0"/>
              <a:t>Extension of filling intervals for yard and local operations </a:t>
            </a:r>
          </a:p>
          <a:p>
            <a:pPr marL="285750" indent="-285750">
              <a:lnSpc>
                <a:spcPts val="1450"/>
              </a:lnSpc>
              <a:spcBef>
                <a:spcPts val="500"/>
              </a:spcBef>
              <a:spcAft>
                <a:spcPts val="500"/>
              </a:spcAft>
              <a:buFont typeface="Arial" panose="020B0604020202020204" pitchFamily="34" charset="0"/>
              <a:buChar char="•"/>
            </a:pPr>
            <a:r>
              <a:rPr lang="en-US" sz="1500" dirty="0"/>
              <a:t>Fuel cell powertrain development is in the process at OEMs. </a:t>
            </a:r>
          </a:p>
          <a:p>
            <a:pPr marL="285750" indent="-285750">
              <a:lnSpc>
                <a:spcPts val="1450"/>
              </a:lnSpc>
              <a:spcBef>
                <a:spcPts val="500"/>
              </a:spcBef>
              <a:spcAft>
                <a:spcPts val="500"/>
              </a:spcAft>
              <a:buFont typeface="Arial" panose="020B0604020202020204" pitchFamily="34" charset="0"/>
              <a:buChar char="•"/>
            </a:pPr>
            <a:r>
              <a:rPr lang="en-US" sz="1500" dirty="0" err="1"/>
              <a:t>Hgmotive’s</a:t>
            </a:r>
            <a:r>
              <a:rPr lang="en-US" sz="1500" dirty="0"/>
              <a:t> tenders powering road locomotives currently in mainline freight service</a:t>
            </a:r>
          </a:p>
          <a:p>
            <a:pPr marL="285750" indent="-285750">
              <a:lnSpc>
                <a:spcPts val="1450"/>
              </a:lnSpc>
              <a:spcBef>
                <a:spcPts val="500"/>
              </a:spcBef>
              <a:spcAft>
                <a:spcPts val="500"/>
              </a:spcAft>
              <a:buFont typeface="Arial" panose="020B0604020202020204" pitchFamily="34" charset="0"/>
              <a:buChar char="•"/>
            </a:pPr>
            <a:r>
              <a:rPr lang="en-US" sz="1500" dirty="0"/>
              <a:t>Easy to use and maintain, H2 Compressed gas tenders are enabling rapid and safe implementation of carbon-free energy future for railroading</a:t>
            </a:r>
          </a:p>
          <a:p>
            <a:pPr>
              <a:spcBef>
                <a:spcPts val="600"/>
              </a:spcBef>
            </a:pPr>
            <a:r>
              <a:rPr lang="en-US" sz="1400" dirty="0"/>
              <a:t> </a:t>
            </a:r>
          </a:p>
        </p:txBody>
      </p:sp>
      <p:pic>
        <p:nvPicPr>
          <p:cNvPr id="17" name="Picture 16">
            <a:extLst>
              <a:ext uri="{FF2B5EF4-FFF2-40B4-BE49-F238E27FC236}">
                <a16:creationId xmlns:a16="http://schemas.microsoft.com/office/drawing/2014/main" id="{2A2C0E40-A612-46A3-84AC-B98773896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080" y="4924787"/>
            <a:ext cx="2577127" cy="1701644"/>
          </a:xfrm>
          <a:prstGeom prst="rect">
            <a:avLst/>
          </a:prstGeom>
        </p:spPr>
      </p:pic>
      <p:sp>
        <p:nvSpPr>
          <p:cNvPr id="28" name="TextBox 27">
            <a:extLst>
              <a:ext uri="{FF2B5EF4-FFF2-40B4-BE49-F238E27FC236}">
                <a16:creationId xmlns:a16="http://schemas.microsoft.com/office/drawing/2014/main" id="{A8618D2E-88E2-4D26-8A9E-ED71D77264C9}"/>
              </a:ext>
            </a:extLst>
          </p:cNvPr>
          <p:cNvSpPr txBox="1"/>
          <p:nvPr/>
        </p:nvSpPr>
        <p:spPr>
          <a:xfrm>
            <a:off x="3312079" y="6253011"/>
            <a:ext cx="5892522" cy="338554"/>
          </a:xfrm>
          <a:prstGeom prst="rect">
            <a:avLst/>
          </a:prstGeom>
          <a:noFill/>
        </p:spPr>
        <p:txBody>
          <a:bodyPr wrap="square" rtlCol="0">
            <a:spAutoFit/>
          </a:bodyPr>
          <a:lstStyle/>
          <a:p>
            <a:pPr algn="ctr"/>
            <a:r>
              <a:rPr lang="en-US" sz="1400" dirty="0"/>
              <a:t>21016 80thAve. Suite 10, Frankfort, IL,60423</a:t>
            </a:r>
            <a:r>
              <a:rPr lang="en-US" sz="1400" dirty="0">
                <a:solidFill>
                  <a:srgbClr val="00B050"/>
                </a:solidFill>
              </a:rPr>
              <a:t>    </a:t>
            </a:r>
            <a:r>
              <a:rPr lang="en-US" sz="1600" dirty="0">
                <a:solidFill>
                  <a:srgbClr val="00B050"/>
                </a:solidFill>
              </a:rPr>
              <a:t>www.hgmotive.com</a:t>
            </a:r>
          </a:p>
        </p:txBody>
      </p:sp>
      <p:sp>
        <p:nvSpPr>
          <p:cNvPr id="29" name="Rectangle 28">
            <a:extLst>
              <a:ext uri="{FF2B5EF4-FFF2-40B4-BE49-F238E27FC236}">
                <a16:creationId xmlns:a16="http://schemas.microsoft.com/office/drawing/2014/main" id="{D2BA570A-1DE2-41ED-92B0-6F2AD76A59E2}"/>
              </a:ext>
            </a:extLst>
          </p:cNvPr>
          <p:cNvSpPr/>
          <p:nvPr/>
        </p:nvSpPr>
        <p:spPr>
          <a:xfrm>
            <a:off x="3105978" y="6137487"/>
            <a:ext cx="396262" cy="369332"/>
          </a:xfrm>
          <a:prstGeom prst="rect">
            <a:avLst/>
          </a:prstGeom>
        </p:spPr>
        <p:txBody>
          <a:bodyPr wrap="none">
            <a:spAutoFit/>
          </a:bodyPr>
          <a:lstStyle/>
          <a:p>
            <a:r>
              <a:rPr lang="en-US" b="1" baseline="30000" dirty="0"/>
              <a:t>TM</a:t>
            </a:r>
            <a:endParaRPr lang="en-US" dirty="0"/>
          </a:p>
        </p:txBody>
      </p:sp>
      <p:sp>
        <p:nvSpPr>
          <p:cNvPr id="44" name="Content Placeholder 23">
            <a:extLst>
              <a:ext uri="{FF2B5EF4-FFF2-40B4-BE49-F238E27FC236}">
                <a16:creationId xmlns:a16="http://schemas.microsoft.com/office/drawing/2014/main" id="{40A807EA-3188-4D44-94A3-BC7F8575CEEA}"/>
              </a:ext>
            </a:extLst>
          </p:cNvPr>
          <p:cNvSpPr txBox="1">
            <a:spLocks/>
          </p:cNvSpPr>
          <p:nvPr/>
        </p:nvSpPr>
        <p:spPr>
          <a:xfrm>
            <a:off x="6633247" y="2899883"/>
            <a:ext cx="5069759" cy="2887970"/>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lnSpc>
                <a:spcPts val="1400"/>
              </a:lnSpc>
              <a:spcBef>
                <a:spcPts val="500"/>
              </a:spcBef>
              <a:spcAft>
                <a:spcPts val="500"/>
              </a:spcAft>
              <a:buFont typeface="Wingdings" panose="05000000000000000000" pitchFamily="2" charset="2"/>
              <a:buChar char="ü"/>
            </a:pPr>
            <a:r>
              <a:rPr lang="en-US" sz="1500" b="1" dirty="0"/>
              <a:t>Only hydrogen tender in the market which complies with M-1004</a:t>
            </a:r>
          </a:p>
          <a:p>
            <a:pPr marL="285750" indent="-285750">
              <a:lnSpc>
                <a:spcPts val="1400"/>
              </a:lnSpc>
              <a:spcBef>
                <a:spcPts val="500"/>
              </a:spcBef>
              <a:spcAft>
                <a:spcPts val="500"/>
              </a:spcAft>
              <a:buFont typeface="Wingdings" panose="05000000000000000000" pitchFamily="2" charset="2"/>
              <a:buChar char="ü"/>
            </a:pPr>
            <a:r>
              <a:rPr lang="en-US" sz="1500" b="1" dirty="0"/>
              <a:t>Safety detection and reaction systems that exceed regulatory requirements</a:t>
            </a:r>
          </a:p>
          <a:p>
            <a:pPr marL="285750" indent="-285750">
              <a:lnSpc>
                <a:spcPts val="1400"/>
              </a:lnSpc>
              <a:spcBef>
                <a:spcPts val="500"/>
              </a:spcBef>
              <a:spcAft>
                <a:spcPts val="500"/>
              </a:spcAft>
              <a:buFont typeface="Wingdings" panose="05000000000000000000" pitchFamily="2" charset="2"/>
              <a:buChar char="ü"/>
            </a:pPr>
            <a:r>
              <a:rPr lang="en-US" sz="1400" b="1" dirty="0"/>
              <a:t>Capacities of  hydrogen of 1900Kg, 3200Kg, </a:t>
            </a:r>
            <a:br>
              <a:rPr lang="en-US" sz="1400" b="1" dirty="0"/>
            </a:br>
            <a:r>
              <a:rPr lang="en-US" sz="1400" b="1" dirty="0"/>
              <a:t>4,500 Kg and Cryo-hydrogen up to 6,000 Kg net, </a:t>
            </a:r>
            <a:br>
              <a:rPr lang="en-US" sz="1400" b="1" dirty="0"/>
            </a:br>
            <a:r>
              <a:rPr lang="en-US" sz="1400" b="1" dirty="0"/>
              <a:t>at densities higher than liquid hydrogen</a:t>
            </a:r>
          </a:p>
          <a:p>
            <a:pPr marL="285750" indent="-285750">
              <a:lnSpc>
                <a:spcPts val="1400"/>
              </a:lnSpc>
              <a:spcBef>
                <a:spcPts val="500"/>
              </a:spcBef>
              <a:spcAft>
                <a:spcPts val="500"/>
              </a:spcAft>
              <a:buFont typeface="Wingdings" panose="05000000000000000000" pitchFamily="2" charset="2"/>
              <a:buChar char="ü"/>
            </a:pPr>
            <a:r>
              <a:rPr lang="en-US" sz="1500" b="1" dirty="0"/>
              <a:t>No hydrogen boil off </a:t>
            </a:r>
          </a:p>
          <a:p>
            <a:pPr marL="285750" indent="-285750">
              <a:lnSpc>
                <a:spcPts val="1400"/>
              </a:lnSpc>
              <a:spcBef>
                <a:spcPts val="500"/>
              </a:spcBef>
              <a:spcAft>
                <a:spcPts val="500"/>
              </a:spcAft>
              <a:buFont typeface="Wingdings" panose="05000000000000000000" pitchFamily="2" charset="2"/>
              <a:buChar char="ü"/>
            </a:pPr>
            <a:r>
              <a:rPr lang="en-US" sz="1500" b="1" dirty="0"/>
              <a:t>Easy to fill, no rocket science required to manage fuel conditions or handling</a:t>
            </a:r>
          </a:p>
          <a:p>
            <a:pPr marL="285750" indent="-285750">
              <a:lnSpc>
                <a:spcPts val="1400"/>
              </a:lnSpc>
              <a:spcBef>
                <a:spcPts val="500"/>
              </a:spcBef>
              <a:spcAft>
                <a:spcPts val="500"/>
              </a:spcAft>
              <a:buFont typeface="Wingdings" panose="05000000000000000000" pitchFamily="2" charset="2"/>
              <a:buChar char="ü"/>
            </a:pPr>
            <a:r>
              <a:rPr lang="en-US" sz="1500" b="1" dirty="0"/>
              <a:t>Low cost, efficient  compressed Hydrogen, can be made in yard</a:t>
            </a:r>
          </a:p>
        </p:txBody>
      </p:sp>
      <p:sp>
        <p:nvSpPr>
          <p:cNvPr id="18" name="TextBox 17">
            <a:extLst>
              <a:ext uri="{FF2B5EF4-FFF2-40B4-BE49-F238E27FC236}">
                <a16:creationId xmlns:a16="http://schemas.microsoft.com/office/drawing/2014/main" id="{D422B67C-FEAA-40F8-872D-31FB80B5F374}"/>
              </a:ext>
            </a:extLst>
          </p:cNvPr>
          <p:cNvSpPr txBox="1"/>
          <p:nvPr/>
        </p:nvSpPr>
        <p:spPr>
          <a:xfrm>
            <a:off x="750275" y="531326"/>
            <a:ext cx="3952699" cy="915892"/>
          </a:xfrm>
          <a:prstGeom prst="rect">
            <a:avLst/>
          </a:prstGeom>
          <a:noFill/>
        </p:spPr>
        <p:txBody>
          <a:bodyPr wrap="square" rtlCol="0">
            <a:spAutoFit/>
          </a:bodyPr>
          <a:lstStyle/>
          <a:p>
            <a:pPr>
              <a:lnSpc>
                <a:spcPts val="1600"/>
              </a:lnSpc>
              <a:spcBef>
                <a:spcPts val="500"/>
              </a:spcBef>
              <a:spcAft>
                <a:spcPts val="500"/>
              </a:spcAft>
            </a:pPr>
            <a:r>
              <a:rPr lang="en-US" sz="1600" b="1" dirty="0" err="1"/>
              <a:t>HGmotive</a:t>
            </a:r>
            <a:r>
              <a:rPr lang="en-US" sz="1400" baseline="30000" dirty="0" err="1"/>
              <a:t>TM</a:t>
            </a:r>
            <a:r>
              <a:rPr lang="en-US" sz="1600" dirty="0"/>
              <a:t> AAR M-1004 crashworthy anti- penetration armor (no leak) safety system, tested and compliant with the penetration impact requirements</a:t>
            </a:r>
          </a:p>
        </p:txBody>
      </p:sp>
      <p:grpSp>
        <p:nvGrpSpPr>
          <p:cNvPr id="19" name="Group 18">
            <a:extLst>
              <a:ext uri="{FF2B5EF4-FFF2-40B4-BE49-F238E27FC236}">
                <a16:creationId xmlns:a16="http://schemas.microsoft.com/office/drawing/2014/main" id="{2DBA0C55-F9F8-4654-8C9D-81089A72F23D}"/>
              </a:ext>
            </a:extLst>
          </p:cNvPr>
          <p:cNvGrpSpPr/>
          <p:nvPr/>
        </p:nvGrpSpPr>
        <p:grpSpPr>
          <a:xfrm>
            <a:off x="4636280" y="303370"/>
            <a:ext cx="4892276" cy="1298696"/>
            <a:chOff x="1335071" y="2475571"/>
            <a:chExt cx="9039280" cy="2654153"/>
          </a:xfrm>
          <a:solidFill>
            <a:schemeClr val="bg1"/>
          </a:solidFill>
        </p:grpSpPr>
        <p:pic>
          <p:nvPicPr>
            <p:cNvPr id="20" name="Picture 19">
              <a:extLst>
                <a:ext uri="{FF2B5EF4-FFF2-40B4-BE49-F238E27FC236}">
                  <a16:creationId xmlns:a16="http://schemas.microsoft.com/office/drawing/2014/main" id="{BB06225D-5AA5-4E17-B73C-77A7BD46E11F}"/>
                </a:ext>
              </a:extLst>
            </p:cNvPr>
            <p:cNvPicPr>
              <a:picLocks noChangeAspect="1"/>
            </p:cNvPicPr>
            <p:nvPr/>
          </p:nvPicPr>
          <p:blipFill>
            <a:blip r:embed="rId3"/>
            <a:stretch>
              <a:fillRect/>
            </a:stretch>
          </p:blipFill>
          <p:spPr>
            <a:xfrm>
              <a:off x="1335071" y="2475571"/>
              <a:ext cx="9039280" cy="2654153"/>
            </a:xfrm>
            <a:prstGeom prst="rect">
              <a:avLst/>
            </a:prstGeom>
            <a:grpFill/>
            <a:ln w="15875">
              <a:solidFill>
                <a:srgbClr val="00B050"/>
              </a:solidFill>
            </a:ln>
          </p:spPr>
        </p:pic>
        <p:pic>
          <p:nvPicPr>
            <p:cNvPr id="21" name="Picture 20">
              <a:extLst>
                <a:ext uri="{FF2B5EF4-FFF2-40B4-BE49-F238E27FC236}">
                  <a16:creationId xmlns:a16="http://schemas.microsoft.com/office/drawing/2014/main" id="{BA51669A-AC21-4104-A8D6-D65A23BECE7B}"/>
                </a:ext>
              </a:extLst>
            </p:cNvPr>
            <p:cNvPicPr>
              <a:picLocks noChangeAspect="1"/>
            </p:cNvPicPr>
            <p:nvPr/>
          </p:nvPicPr>
          <p:blipFill rotWithShape="1">
            <a:blip r:embed="rId4"/>
            <a:srcRect l="46407" t="18852" r="32199" b="15902"/>
            <a:stretch/>
          </p:blipFill>
          <p:spPr>
            <a:xfrm>
              <a:off x="6096000" y="2804492"/>
              <a:ext cx="1085650" cy="1862375"/>
            </a:xfrm>
            <a:prstGeom prst="rect">
              <a:avLst/>
            </a:prstGeom>
            <a:grpFill/>
            <a:ln w="15875">
              <a:solidFill>
                <a:srgbClr val="00B050"/>
              </a:solidFill>
            </a:ln>
          </p:spPr>
        </p:pic>
      </p:grpSp>
      <p:cxnSp>
        <p:nvCxnSpPr>
          <p:cNvPr id="22" name="Straight Connector 21">
            <a:extLst>
              <a:ext uri="{FF2B5EF4-FFF2-40B4-BE49-F238E27FC236}">
                <a16:creationId xmlns:a16="http://schemas.microsoft.com/office/drawing/2014/main" id="{7529C42B-469D-47F6-B663-986E4CD61CEE}"/>
              </a:ext>
            </a:extLst>
          </p:cNvPr>
          <p:cNvCxnSpPr/>
          <p:nvPr/>
        </p:nvCxnSpPr>
        <p:spPr>
          <a:xfrm flipH="1">
            <a:off x="762696" y="1602066"/>
            <a:ext cx="3733800"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3BF7B78-761A-4D34-9C91-E121D9A33C9A}"/>
              </a:ext>
            </a:extLst>
          </p:cNvPr>
          <p:cNvCxnSpPr/>
          <p:nvPr/>
        </p:nvCxnSpPr>
        <p:spPr>
          <a:xfrm flipH="1">
            <a:off x="762696" y="303370"/>
            <a:ext cx="3733800"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5C692CD-4AEA-45B7-B9FD-57BA41F1DFEA}"/>
              </a:ext>
            </a:extLst>
          </p:cNvPr>
          <p:cNvSpPr/>
          <p:nvPr/>
        </p:nvSpPr>
        <p:spPr>
          <a:xfrm>
            <a:off x="9440148" y="205403"/>
            <a:ext cx="2020491" cy="2020491"/>
          </a:xfrm>
          <a:prstGeom prst="ellipse">
            <a:avLst/>
          </a:prstGeom>
          <a:solidFill>
            <a:srgbClr val="00B050">
              <a:alpha val="7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F9C5BC2-A2CA-4006-B5C8-99D30A10D01D}"/>
              </a:ext>
            </a:extLst>
          </p:cNvPr>
          <p:cNvSpPr txBox="1"/>
          <p:nvPr/>
        </p:nvSpPr>
        <p:spPr>
          <a:xfrm>
            <a:off x="9337669" y="673707"/>
            <a:ext cx="2182893" cy="1121076"/>
          </a:xfrm>
          <a:prstGeom prst="rect">
            <a:avLst/>
          </a:prstGeom>
          <a:noFill/>
        </p:spPr>
        <p:txBody>
          <a:bodyPr wrap="square" rtlCol="0">
            <a:spAutoFit/>
          </a:bodyPr>
          <a:lstStyle/>
          <a:p>
            <a:pPr algn="ctr">
              <a:lnSpc>
                <a:spcPts val="1600"/>
              </a:lnSpc>
            </a:pPr>
            <a:r>
              <a:rPr lang="en-US" sz="1600" b="1" dirty="0" err="1">
                <a:solidFill>
                  <a:schemeClr val="bg1"/>
                </a:solidFill>
                <a:latin typeface="Garamond" panose="02020404030301010803" pitchFamily="18" charset="0"/>
              </a:rPr>
              <a:t>HGmotive</a:t>
            </a:r>
            <a:r>
              <a:rPr lang="en-US" sz="1200" b="1" baseline="30000" dirty="0" err="1">
                <a:solidFill>
                  <a:schemeClr val="bg1"/>
                </a:solidFill>
                <a:latin typeface="Garamond" panose="02020404030301010803" pitchFamily="18" charset="0"/>
              </a:rPr>
              <a:t>TM</a:t>
            </a:r>
            <a:r>
              <a:rPr lang="en-US" sz="1600" b="1" dirty="0">
                <a:solidFill>
                  <a:schemeClr val="bg1"/>
                </a:solidFill>
                <a:latin typeface="Garamond" panose="02020404030301010803" pitchFamily="18" charset="0"/>
              </a:rPr>
              <a:t> </a:t>
            </a:r>
            <a:br>
              <a:rPr lang="en-US" sz="1600" b="1" dirty="0">
                <a:solidFill>
                  <a:schemeClr val="bg1"/>
                </a:solidFill>
                <a:latin typeface="Garamond" panose="02020404030301010803" pitchFamily="18" charset="0"/>
              </a:rPr>
            </a:br>
            <a:r>
              <a:rPr lang="en-US" sz="1600" b="1" dirty="0">
                <a:solidFill>
                  <a:schemeClr val="bg1"/>
                </a:solidFill>
                <a:latin typeface="Garamond" panose="02020404030301010803" pitchFamily="18" charset="0"/>
              </a:rPr>
              <a:t>has engineered and</a:t>
            </a:r>
          </a:p>
          <a:p>
            <a:pPr algn="ctr">
              <a:lnSpc>
                <a:spcPts val="1600"/>
              </a:lnSpc>
            </a:pPr>
            <a:r>
              <a:rPr lang="en-US" sz="1600" b="1" dirty="0">
                <a:solidFill>
                  <a:schemeClr val="bg1"/>
                </a:solidFill>
                <a:latin typeface="Garamond" panose="02020404030301010803" pitchFamily="18" charset="0"/>
              </a:rPr>
              <a:t> patented the system </a:t>
            </a:r>
          </a:p>
          <a:p>
            <a:pPr algn="ctr">
              <a:lnSpc>
                <a:spcPts val="1600"/>
              </a:lnSpc>
            </a:pPr>
            <a:r>
              <a:rPr lang="en-US" sz="1600" b="1" dirty="0">
                <a:solidFill>
                  <a:schemeClr val="bg1"/>
                </a:solidFill>
                <a:latin typeface="Garamond" panose="02020404030301010803" pitchFamily="18" charset="0"/>
              </a:rPr>
              <a:t>that absorbs &gt;120% </a:t>
            </a:r>
            <a:br>
              <a:rPr lang="en-US" sz="1600" b="1" dirty="0">
                <a:solidFill>
                  <a:schemeClr val="bg1"/>
                </a:solidFill>
                <a:latin typeface="Garamond" panose="02020404030301010803" pitchFamily="18" charset="0"/>
              </a:rPr>
            </a:br>
            <a:r>
              <a:rPr lang="en-US" sz="1600" b="1" dirty="0">
                <a:solidFill>
                  <a:schemeClr val="bg1"/>
                </a:solidFill>
                <a:latin typeface="Garamond" panose="02020404030301010803" pitchFamily="18" charset="0"/>
              </a:rPr>
              <a:t>of the energy</a:t>
            </a:r>
          </a:p>
        </p:txBody>
      </p:sp>
    </p:spTree>
    <p:extLst>
      <p:ext uri="{BB962C8B-B14F-4D97-AF65-F5344CB8AC3E}">
        <p14:creationId xmlns:p14="http://schemas.microsoft.com/office/powerpoint/2010/main" val="4248101293"/>
      </p:ext>
    </p:extLst>
  </p:cSld>
  <p:clrMapOvr>
    <a:masterClrMapping/>
  </p:clrMapOvr>
</p:sld>
</file>

<file path=ppt/theme/theme1.xml><?xml version="1.0" encoding="utf-8"?>
<a:theme xmlns:a="http://schemas.openxmlformats.org/drawingml/2006/main" name="Facet">
  <a:themeElements>
    <a:clrScheme name="Custom 7">
      <a:dk1>
        <a:sysClr val="windowText" lastClr="000000"/>
      </a:dk1>
      <a:lt1>
        <a:sysClr val="window" lastClr="FFFFFF"/>
      </a:lt1>
      <a:dk2>
        <a:srgbClr val="2C3C43"/>
      </a:dk2>
      <a:lt2>
        <a:srgbClr val="EBEBEB"/>
      </a:lt2>
      <a:accent1>
        <a:srgbClr val="3DAE49"/>
      </a:accent1>
      <a:accent2>
        <a:srgbClr val="1770AA"/>
      </a:accent2>
      <a:accent3>
        <a:srgbClr val="99CA3C"/>
      </a:accent3>
      <a:accent4>
        <a:srgbClr val="EAC644"/>
      </a:accent4>
      <a:accent5>
        <a:srgbClr val="17A1AB"/>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328</TotalTime>
  <Words>527</Words>
  <Application>Microsoft Office PowerPoint</Application>
  <PresentationFormat>Widescreen</PresentationFormat>
  <Paragraphs>54</Paragraphs>
  <Slides>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Calibri</vt:lpstr>
      <vt:lpstr>Garamond</vt:lpstr>
      <vt:lpstr>Times New Roman</vt:lpstr>
      <vt:lpstr>Trebuchet MS</vt:lpstr>
      <vt:lpstr>Wingdings</vt:lpstr>
      <vt:lpstr>Wingdings 3</vt:lpstr>
      <vt:lpstr>Facet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Haid</dc:creator>
  <cp:lastModifiedBy>Maria Graciela Trillanes Gallardo</cp:lastModifiedBy>
  <cp:revision>34</cp:revision>
  <dcterms:created xsi:type="dcterms:W3CDTF">2024-03-21T18:53:12Z</dcterms:created>
  <dcterms:modified xsi:type="dcterms:W3CDTF">2024-04-24T13:53:50Z</dcterms:modified>
</cp:coreProperties>
</file>